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66" r:id="rId2"/>
    <p:sldId id="265" r:id="rId3"/>
    <p:sldId id="267" r:id="rId4"/>
    <p:sldId id="262" r:id="rId5"/>
    <p:sldId id="270" r:id="rId6"/>
    <p:sldId id="263" r:id="rId7"/>
    <p:sldId id="264" r:id="rId8"/>
    <p:sldId id="269" r:id="rId9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98494B-2787-4171-BB49-C65E4ECD8327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1233E7-CF82-4877-9F81-35E8DB206C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910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FF278-5D87-4DA3-8D0C-7759E08F68C4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2740-876C-4D28-B3F4-D4BEFA449B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2925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FF278-5D87-4DA3-8D0C-7759E08F68C4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2740-876C-4D28-B3F4-D4BEFA449B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837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FF278-5D87-4DA3-8D0C-7759E08F68C4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2740-876C-4D28-B3F4-D4BEFA449B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068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FF278-5D87-4DA3-8D0C-7759E08F68C4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2740-876C-4D28-B3F4-D4BEFA449B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690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FF278-5D87-4DA3-8D0C-7759E08F68C4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2740-876C-4D28-B3F4-D4BEFA449B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125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FF278-5D87-4DA3-8D0C-7759E08F68C4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2740-876C-4D28-B3F4-D4BEFA449B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248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FF278-5D87-4DA3-8D0C-7759E08F68C4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2740-876C-4D28-B3F4-D4BEFA449B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081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FF278-5D87-4DA3-8D0C-7759E08F68C4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2740-876C-4D28-B3F4-D4BEFA449B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754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FF278-5D87-4DA3-8D0C-7759E08F68C4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2740-876C-4D28-B3F4-D4BEFA449B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632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FF278-5D87-4DA3-8D0C-7759E08F68C4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2740-876C-4D28-B3F4-D4BEFA449B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7913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FF278-5D87-4DA3-8D0C-7759E08F68C4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2740-876C-4D28-B3F4-D4BEFA449B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365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FF278-5D87-4DA3-8D0C-7759E08F68C4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B2740-876C-4D28-B3F4-D4BEFA449B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2926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lideplayer.com/slide/12979348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jpeg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5093" y="1119116"/>
            <a:ext cx="10698707" cy="5057847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Lecture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13</a:t>
            </a:r>
            <a:r>
              <a:rPr lang="en-U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dirty="0" smtClean="0"/>
              <a:t> </a:t>
            </a:r>
            <a:r>
              <a:rPr lang="en-US" dirty="0"/>
              <a:t>Kinetics of rapid coagulation.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</a:rPr>
              <a:t>С</a:t>
            </a:r>
            <a:r>
              <a:rPr lang="en-US" dirty="0" err="1" smtClean="0">
                <a:latin typeface="Times New Roman" panose="02020603050405020304" pitchFamily="18" charset="0"/>
              </a:rPr>
              <a:t>oagulation</a:t>
            </a:r>
            <a:endParaRPr lang="en-US" dirty="0" smtClean="0">
              <a:latin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</a:endParaRPr>
          </a:p>
          <a:p>
            <a:r>
              <a:rPr lang="en-US" dirty="0" err="1" smtClean="0">
                <a:latin typeface="Times New Roman" panose="02020603050405020304" pitchFamily="18" charset="0"/>
              </a:rPr>
              <a:t>Smoluchowski</a:t>
            </a:r>
            <a:r>
              <a:rPr lang="en-US" dirty="0" smtClean="0">
                <a:latin typeface="Times New Roman" panose="02020603050405020304" pitchFamily="18" charset="0"/>
              </a:rPr>
              <a:t> gave the quantitative characteristics to coagulation.</a:t>
            </a:r>
          </a:p>
          <a:p>
            <a:r>
              <a:rPr lang="en-US" dirty="0" smtClean="0">
                <a:latin typeface="Times New Roman" panose="02020603050405020304" pitchFamily="18" charset="0"/>
              </a:rPr>
              <a:t>Monodisperse system</a:t>
            </a:r>
          </a:p>
          <a:p>
            <a:r>
              <a:rPr lang="en-US" dirty="0" smtClean="0">
                <a:latin typeface="Times New Roman" panose="02020603050405020304" pitchFamily="18" charset="0"/>
              </a:rPr>
              <a:t>Spherical shape particles</a:t>
            </a:r>
          </a:p>
          <a:p>
            <a:r>
              <a:rPr lang="en-US" dirty="0" smtClean="0">
                <a:latin typeface="Times New Roman" panose="02020603050405020304" pitchFamily="18" charset="0"/>
              </a:rPr>
              <a:t>Coagulation as bimolecular reactions, each collisions are effective.</a:t>
            </a:r>
          </a:p>
          <a:p>
            <a:r>
              <a:rPr lang="en-US" dirty="0" smtClean="0">
                <a:latin typeface="Times New Roman" panose="02020603050405020304" pitchFamily="18" charset="0"/>
              </a:rPr>
              <a:t>Coagulation is diffusion controlled process</a:t>
            </a:r>
          </a:p>
          <a:p>
            <a:r>
              <a:rPr lang="en-US" dirty="0" smtClean="0">
                <a:latin typeface="Times New Roman" panose="02020603050405020304" pitchFamily="18" charset="0"/>
              </a:rPr>
              <a:t>Rapid coagulation – no repulsive barrier.</a:t>
            </a:r>
          </a:p>
          <a:p>
            <a:endParaRPr lang="en-US" dirty="0" smtClean="0">
              <a:latin typeface="Times New Roman" panose="02020603050405020304" pitchFamily="18" charset="0"/>
            </a:endParaRPr>
          </a:p>
          <a:p>
            <a:endParaRPr lang="ru-RU" dirty="0"/>
          </a:p>
          <a:p>
            <a:endParaRPr lang="sma-NO" dirty="0"/>
          </a:p>
        </p:txBody>
      </p:sp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355" y="13643"/>
            <a:ext cx="8337645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Овал 5"/>
          <p:cNvSpPr/>
          <p:nvPr/>
        </p:nvSpPr>
        <p:spPr>
          <a:xfrm>
            <a:off x="1535174" y="2248939"/>
            <a:ext cx="914400" cy="9144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ma-NO"/>
          </a:p>
        </p:txBody>
      </p:sp>
      <p:sp>
        <p:nvSpPr>
          <p:cNvPr id="7" name="Овал 6"/>
          <p:cNvSpPr/>
          <p:nvPr/>
        </p:nvSpPr>
        <p:spPr>
          <a:xfrm>
            <a:off x="3397155" y="2248939"/>
            <a:ext cx="914400" cy="9144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ma-NO"/>
          </a:p>
        </p:txBody>
      </p:sp>
      <p:sp>
        <p:nvSpPr>
          <p:cNvPr id="8" name="Овал 7"/>
          <p:cNvSpPr/>
          <p:nvPr/>
        </p:nvSpPr>
        <p:spPr>
          <a:xfrm>
            <a:off x="8545488" y="5467284"/>
            <a:ext cx="914400" cy="9144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ma-NO"/>
          </a:p>
        </p:txBody>
      </p:sp>
      <p:sp>
        <p:nvSpPr>
          <p:cNvPr id="9" name="Овал 8"/>
          <p:cNvSpPr/>
          <p:nvPr/>
        </p:nvSpPr>
        <p:spPr>
          <a:xfrm>
            <a:off x="10268233" y="5003662"/>
            <a:ext cx="914400" cy="9144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ma-NO"/>
          </a:p>
        </p:txBody>
      </p:sp>
      <p:sp>
        <p:nvSpPr>
          <p:cNvPr id="10" name="Стрелка вправо 9"/>
          <p:cNvSpPr/>
          <p:nvPr/>
        </p:nvSpPr>
        <p:spPr>
          <a:xfrm>
            <a:off x="4769932" y="246382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ma-NO"/>
          </a:p>
        </p:txBody>
      </p:sp>
      <p:sp>
        <p:nvSpPr>
          <p:cNvPr id="11" name="Овал 10"/>
          <p:cNvSpPr/>
          <p:nvPr/>
        </p:nvSpPr>
        <p:spPr>
          <a:xfrm>
            <a:off x="9459888" y="5460862"/>
            <a:ext cx="914400" cy="9144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ma-NO"/>
          </a:p>
        </p:txBody>
      </p:sp>
      <p:sp>
        <p:nvSpPr>
          <p:cNvPr id="12" name="Овал 11"/>
          <p:cNvSpPr/>
          <p:nvPr/>
        </p:nvSpPr>
        <p:spPr>
          <a:xfrm>
            <a:off x="6199885" y="2153943"/>
            <a:ext cx="914400" cy="9144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ma-NO"/>
          </a:p>
        </p:txBody>
      </p:sp>
      <p:sp>
        <p:nvSpPr>
          <p:cNvPr id="13" name="Овал 12"/>
          <p:cNvSpPr/>
          <p:nvPr/>
        </p:nvSpPr>
        <p:spPr>
          <a:xfrm>
            <a:off x="7079966" y="2181777"/>
            <a:ext cx="914400" cy="9144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ma-NO"/>
          </a:p>
        </p:txBody>
      </p:sp>
      <p:sp>
        <p:nvSpPr>
          <p:cNvPr id="14" name="Прямоугольник 1"/>
          <p:cNvSpPr>
            <a:spLocks noChangeArrowheads="1"/>
          </p:cNvSpPr>
          <p:nvPr/>
        </p:nvSpPr>
        <p:spPr bwMode="auto">
          <a:xfrm>
            <a:off x="10326528" y="6372225"/>
            <a:ext cx="1643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sma-NO" sz="1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Adilbekova</a:t>
            </a:r>
            <a:r>
              <a:rPr lang="en-US" altLang="sma-NO" sz="1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A.O</a:t>
            </a:r>
          </a:p>
        </p:txBody>
      </p:sp>
    </p:spTree>
    <p:extLst>
      <p:ext uri="{BB962C8B-B14F-4D97-AF65-F5344CB8AC3E}">
        <p14:creationId xmlns:p14="http://schemas.microsoft.com/office/powerpoint/2010/main" val="1095105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355" y="13643"/>
            <a:ext cx="8337645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6425" y="1233487"/>
            <a:ext cx="9396626" cy="520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41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2197" y="791570"/>
            <a:ext cx="8871045" cy="487580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103884" y="5455276"/>
            <a:ext cx="39842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ma-NO" dirty="0">
                <a:hlinkClick r:id="rId3"/>
              </a:rPr>
              <a:t>https://slideplayer.com/slide/12979348/</a:t>
            </a:r>
            <a:endParaRPr lang="sma-NO" dirty="0"/>
          </a:p>
        </p:txBody>
      </p:sp>
      <p:pic>
        <p:nvPicPr>
          <p:cNvPr id="5" name="Picture 1" descr="header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8669" y="13643"/>
            <a:ext cx="8343331" cy="777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315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Содержимое 2"/>
          <p:cNvSpPr>
            <a:spLocks noGrp="1"/>
          </p:cNvSpPr>
          <p:nvPr>
            <p:ph idx="1"/>
          </p:nvPr>
        </p:nvSpPr>
        <p:spPr>
          <a:xfrm>
            <a:off x="286604" y="1119121"/>
            <a:ext cx="10727140" cy="5718412"/>
          </a:xfrm>
        </p:spPr>
        <p:txBody>
          <a:bodyPr>
            <a:normAutofit fontScale="85000" lnSpcReduction="20000"/>
          </a:bodyPr>
          <a:lstStyle/>
          <a:p>
            <a:r>
              <a:rPr lang="en-US" sz="3300" dirty="0" smtClean="0"/>
              <a:t>-</a:t>
            </a:r>
            <a:r>
              <a:rPr lang="en-US" sz="3300" dirty="0" smtClean="0"/>
              <a:t>dv/</a:t>
            </a:r>
            <a:r>
              <a:rPr lang="en-US" sz="3300" dirty="0" err="1" smtClean="0"/>
              <a:t>dt</a:t>
            </a:r>
            <a:r>
              <a:rPr lang="en-US" sz="3300" dirty="0" smtClean="0"/>
              <a:t> </a:t>
            </a:r>
            <a:r>
              <a:rPr lang="en-US" sz="3300" dirty="0" smtClean="0"/>
              <a:t>= 8π</a:t>
            </a:r>
            <a:r>
              <a:rPr lang="en-US" sz="3300" i="1" dirty="0" smtClean="0"/>
              <a:t>d</a:t>
            </a:r>
            <a:r>
              <a:rPr lang="en-US" sz="3300" dirty="0" smtClean="0"/>
              <a:t>Dv</a:t>
            </a:r>
            <a:r>
              <a:rPr lang="en-US" sz="3300" baseline="30000" dirty="0" smtClean="0"/>
              <a:t>2</a:t>
            </a:r>
            <a:endParaRPr lang="kk-KZ" sz="3300" baseline="30000" dirty="0" smtClean="0"/>
          </a:p>
          <a:p>
            <a:r>
              <a:rPr lang="kk-KZ" sz="3300" dirty="0" smtClean="0"/>
              <a:t> </a:t>
            </a:r>
            <a:r>
              <a:rPr lang="en-US" sz="3300" i="1" dirty="0" smtClean="0"/>
              <a:t>d</a:t>
            </a:r>
            <a:r>
              <a:rPr lang="en-US" sz="3300" dirty="0" smtClean="0"/>
              <a:t> – is a distance between particles</a:t>
            </a:r>
            <a:r>
              <a:rPr lang="en-US" sz="3300" baseline="30000" dirty="0" smtClean="0"/>
              <a:t> </a:t>
            </a:r>
            <a:endParaRPr lang="en-US" sz="3300" baseline="30000" dirty="0" smtClean="0"/>
          </a:p>
          <a:p>
            <a:r>
              <a:rPr lang="el-GR" sz="3300" dirty="0" smtClean="0"/>
              <a:t>ν</a:t>
            </a:r>
            <a:r>
              <a:rPr lang="en-US" sz="3300" dirty="0" smtClean="0"/>
              <a:t> – concentration of particles </a:t>
            </a:r>
            <a:endParaRPr lang="en-US" sz="3300" baseline="30000" dirty="0" smtClean="0"/>
          </a:p>
          <a:p>
            <a:r>
              <a:rPr lang="en-US" sz="3300" dirty="0" smtClean="0"/>
              <a:t>D – coefficient od Diffusion </a:t>
            </a:r>
            <a:endParaRPr lang="en-US" sz="3300" baseline="30000" dirty="0"/>
          </a:p>
          <a:p>
            <a:r>
              <a:rPr lang="en-US" sz="3300" dirty="0" smtClean="0"/>
              <a:t>-</a:t>
            </a:r>
            <a:r>
              <a:rPr lang="en-US" sz="3300" dirty="0" smtClean="0"/>
              <a:t>dv/ </a:t>
            </a:r>
            <a:r>
              <a:rPr lang="en-US" sz="3300" dirty="0" err="1" smtClean="0"/>
              <a:t>dt</a:t>
            </a:r>
            <a:r>
              <a:rPr lang="en-US" sz="3300" dirty="0" smtClean="0"/>
              <a:t> = k </a:t>
            </a:r>
            <a:r>
              <a:rPr lang="el-GR" sz="3300" dirty="0"/>
              <a:t>ν</a:t>
            </a:r>
            <a:r>
              <a:rPr lang="en-US" sz="3300" baseline="30000" dirty="0" smtClean="0"/>
              <a:t>2</a:t>
            </a:r>
          </a:p>
          <a:p>
            <a:r>
              <a:rPr lang="en-US" sz="3300" dirty="0" smtClean="0"/>
              <a:t>k – </a:t>
            </a:r>
            <a:r>
              <a:rPr lang="en-US" sz="3300" dirty="0" err="1" smtClean="0"/>
              <a:t>const</a:t>
            </a:r>
            <a:r>
              <a:rPr lang="en-US" sz="3300" dirty="0" smtClean="0"/>
              <a:t> of coagulation rate</a:t>
            </a:r>
            <a:endParaRPr lang="ru-RU" sz="3300" dirty="0" smtClean="0"/>
          </a:p>
          <a:p>
            <a:r>
              <a:rPr lang="en-US" sz="3300" dirty="0" smtClean="0"/>
              <a:t>As reaction of second order</a:t>
            </a:r>
          </a:p>
          <a:p>
            <a:r>
              <a:rPr lang="en-US" sz="3300" dirty="0" err="1" smtClean="0"/>
              <a:t>Smoluchowski</a:t>
            </a:r>
            <a:r>
              <a:rPr lang="en-US" sz="3300" dirty="0" smtClean="0"/>
              <a:t> supposed </a:t>
            </a:r>
            <a:r>
              <a:rPr lang="en-US" sz="3300" dirty="0"/>
              <a:t>that all impacts are effective and result with coagulation. </a:t>
            </a:r>
            <a:endParaRPr lang="en-US" sz="3300" dirty="0" smtClean="0"/>
          </a:p>
          <a:p>
            <a:r>
              <a:rPr lang="en-US" sz="3300" dirty="0" smtClean="0"/>
              <a:t>Double</a:t>
            </a:r>
            <a:r>
              <a:rPr lang="en-US" sz="3300" dirty="0"/>
              <a:t>, triple and other </a:t>
            </a:r>
            <a:r>
              <a:rPr lang="en-US" sz="3300" dirty="0" smtClean="0"/>
              <a:t>complex </a:t>
            </a:r>
            <a:r>
              <a:rPr lang="en-US" sz="3300" dirty="0"/>
              <a:t>particles exit.</a:t>
            </a:r>
          </a:p>
          <a:p>
            <a:r>
              <a:rPr lang="en-US" sz="3300" dirty="0" smtClean="0"/>
              <a:t>Integrating </a:t>
            </a:r>
            <a:r>
              <a:rPr lang="en-US" sz="3300" dirty="0"/>
              <a:t>on </a:t>
            </a:r>
            <a:r>
              <a:rPr lang="el-GR" sz="3300" dirty="0" smtClean="0"/>
              <a:t>ν</a:t>
            </a:r>
            <a:r>
              <a:rPr lang="en-US" sz="3300" baseline="-25000" dirty="0" smtClean="0"/>
              <a:t>0 </a:t>
            </a:r>
            <a:r>
              <a:rPr lang="en-US" sz="3300" dirty="0" smtClean="0"/>
              <a:t>to </a:t>
            </a:r>
            <a:r>
              <a:rPr lang="el-GR" sz="3300" dirty="0"/>
              <a:t>ν</a:t>
            </a:r>
            <a:r>
              <a:rPr lang="en-US" sz="3300" dirty="0" smtClean="0"/>
              <a:t> </a:t>
            </a:r>
            <a:r>
              <a:rPr lang="en-US" sz="3300" dirty="0"/>
              <a:t>and </a:t>
            </a:r>
            <a:r>
              <a:rPr lang="en-US" sz="3300" dirty="0" smtClean="0"/>
              <a:t>t</a:t>
            </a:r>
            <a:r>
              <a:rPr lang="en-US" sz="3300" baseline="-25000" dirty="0" smtClean="0"/>
              <a:t>0</a:t>
            </a:r>
            <a:r>
              <a:rPr lang="en-US" sz="3300" dirty="0" smtClean="0"/>
              <a:t> to t</a:t>
            </a:r>
          </a:p>
          <a:p>
            <a:r>
              <a:rPr lang="en-US" sz="3300" dirty="0" smtClean="0"/>
              <a:t> </a:t>
            </a:r>
            <a:r>
              <a:rPr lang="el-GR" sz="3300" dirty="0"/>
              <a:t>ν</a:t>
            </a:r>
            <a:r>
              <a:rPr lang="en-US" sz="3300" dirty="0" smtClean="0"/>
              <a:t> </a:t>
            </a:r>
            <a:r>
              <a:rPr lang="en-US" sz="3300" dirty="0" smtClean="0"/>
              <a:t>= </a:t>
            </a:r>
            <a:r>
              <a:rPr lang="el-GR" sz="3300" dirty="0"/>
              <a:t>ν</a:t>
            </a:r>
            <a:r>
              <a:rPr lang="en-US" sz="3300" baseline="-25000" dirty="0" smtClean="0"/>
              <a:t>0</a:t>
            </a:r>
            <a:r>
              <a:rPr lang="en-US" sz="3300" dirty="0" smtClean="0"/>
              <a:t>/</a:t>
            </a:r>
            <a:r>
              <a:rPr lang="en-US" sz="3300" baseline="-25000" dirty="0" smtClean="0"/>
              <a:t> </a:t>
            </a:r>
            <a:r>
              <a:rPr lang="en-US" sz="3300" dirty="0" smtClean="0"/>
              <a:t>(1+t/θ)</a:t>
            </a:r>
            <a:r>
              <a:rPr lang="ru-RU" sz="3300" dirty="0" smtClean="0"/>
              <a:t> </a:t>
            </a:r>
            <a:endParaRPr lang="en-US" sz="3300" dirty="0" smtClean="0"/>
          </a:p>
          <a:p>
            <a:r>
              <a:rPr lang="en-US" sz="3300" dirty="0" smtClean="0"/>
              <a:t>θ = t when </a:t>
            </a:r>
            <a:r>
              <a:rPr lang="el-GR" sz="3300" dirty="0"/>
              <a:t>ν</a:t>
            </a:r>
            <a:r>
              <a:rPr lang="en-US" sz="3300" dirty="0" smtClean="0"/>
              <a:t> </a:t>
            </a:r>
            <a:r>
              <a:rPr lang="en-US" sz="3300" dirty="0"/>
              <a:t>= </a:t>
            </a:r>
            <a:r>
              <a:rPr lang="el-GR" sz="3300" dirty="0"/>
              <a:t>ν</a:t>
            </a:r>
            <a:r>
              <a:rPr lang="en-US" sz="3300" baseline="-25000" dirty="0" smtClean="0"/>
              <a:t>0</a:t>
            </a:r>
            <a:r>
              <a:rPr lang="en-US" sz="3300" dirty="0" smtClean="0"/>
              <a:t>/2</a:t>
            </a:r>
            <a:endParaRPr lang="en-US" sz="3300" dirty="0" smtClean="0"/>
          </a:p>
          <a:p>
            <a:pPr marL="0" indent="0">
              <a:buNone/>
            </a:pPr>
            <a:endParaRPr lang="ru-RU" sz="3300" dirty="0" smtClean="0"/>
          </a:p>
          <a:p>
            <a:endParaRPr lang="ru-RU" sz="3300" dirty="0" smtClean="0"/>
          </a:p>
          <a:p>
            <a:endParaRPr lang="ru-RU" dirty="0" smtClean="0"/>
          </a:p>
        </p:txBody>
      </p:sp>
      <p:pic>
        <p:nvPicPr>
          <p:cNvPr id="4098" name="Picture 2" descr="https://studfile.net/html/2706/24/html_GhxFKsyWQU.VCCa/img-uwmSd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3607" y="980935"/>
            <a:ext cx="1396432" cy="902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355" y="13643"/>
            <a:ext cx="8337645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509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0501" y="1255593"/>
            <a:ext cx="10753299" cy="4921369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θ = </a:t>
            </a:r>
            <a:r>
              <a:rPr lang="en-US" sz="3200" dirty="0" smtClean="0"/>
              <a:t>1/k </a:t>
            </a:r>
            <a:r>
              <a:rPr lang="el-GR" sz="3200" dirty="0"/>
              <a:t>ν</a:t>
            </a:r>
            <a:r>
              <a:rPr lang="en-US" sz="3200" baseline="-25000" dirty="0" smtClean="0"/>
              <a:t>0</a:t>
            </a:r>
            <a:endParaRPr lang="en-US" sz="3200" baseline="-25000" dirty="0" smtClean="0"/>
          </a:p>
          <a:p>
            <a:r>
              <a:rPr lang="en-US" sz="3200" dirty="0"/>
              <a:t>θ = 3η/8kT υ</a:t>
            </a:r>
            <a:r>
              <a:rPr lang="en-US" sz="3200" baseline="-25000" dirty="0"/>
              <a:t>0</a:t>
            </a:r>
          </a:p>
          <a:p>
            <a:r>
              <a:rPr lang="en-US" sz="3200" dirty="0"/>
              <a:t>v = v</a:t>
            </a:r>
            <a:r>
              <a:rPr lang="en-US" sz="3200" baseline="-25000" dirty="0"/>
              <a:t>0</a:t>
            </a:r>
            <a:r>
              <a:rPr lang="en-US" sz="3200" dirty="0"/>
              <a:t>/</a:t>
            </a:r>
            <a:r>
              <a:rPr lang="en-US" sz="3200" baseline="-25000" dirty="0"/>
              <a:t> </a:t>
            </a:r>
            <a:r>
              <a:rPr lang="en-US" sz="3200" dirty="0"/>
              <a:t>(1+t/θ)</a:t>
            </a:r>
            <a:r>
              <a:rPr lang="ru-RU" sz="3200" dirty="0"/>
              <a:t> </a:t>
            </a:r>
            <a:endParaRPr lang="en-US" sz="3200" dirty="0"/>
          </a:p>
          <a:p>
            <a:r>
              <a:rPr lang="en-US" sz="3200" dirty="0" smtClean="0"/>
              <a:t>v</a:t>
            </a:r>
            <a:r>
              <a:rPr lang="en-US" sz="3200" baseline="-25000" dirty="0" smtClean="0"/>
              <a:t>0</a:t>
            </a:r>
            <a:r>
              <a:rPr lang="en-US" sz="3200" dirty="0" smtClean="0"/>
              <a:t>/v</a:t>
            </a:r>
            <a:r>
              <a:rPr lang="ru-RU" sz="3200" dirty="0" smtClean="0"/>
              <a:t> = 1 + </a:t>
            </a:r>
            <a:r>
              <a:rPr lang="en-US" sz="3200" dirty="0" smtClean="0"/>
              <a:t>t/</a:t>
            </a:r>
            <a:r>
              <a:rPr lang="en-US" sz="3200" dirty="0"/>
              <a:t> </a:t>
            </a:r>
            <a:r>
              <a:rPr lang="en-US" sz="3200" dirty="0" smtClean="0"/>
              <a:t>θ (linear form)</a:t>
            </a:r>
          </a:p>
          <a:p>
            <a:r>
              <a:rPr lang="en-US" sz="3200" dirty="0" smtClean="0"/>
              <a:t>θ – time of half coagulation</a:t>
            </a:r>
          </a:p>
          <a:p>
            <a:pPr marL="0" indent="0">
              <a:buNone/>
            </a:pPr>
            <a:r>
              <a:rPr lang="en-US" sz="3200" dirty="0" smtClean="0"/>
              <a:t>or coagulation of half number of particles</a:t>
            </a:r>
            <a:endParaRPr lang="en-US" sz="3200" dirty="0" smtClean="0"/>
          </a:p>
          <a:p>
            <a:r>
              <a:rPr lang="en-US" sz="3200" dirty="0" err="1" smtClean="0"/>
              <a:t>ctg</a:t>
            </a:r>
            <a:r>
              <a:rPr lang="en-US" sz="3200" dirty="0" smtClean="0"/>
              <a:t> α = </a:t>
            </a:r>
            <a:r>
              <a:rPr lang="en-US" sz="3200" dirty="0"/>
              <a:t>θ</a:t>
            </a:r>
            <a:endParaRPr lang="en-US" sz="3200" dirty="0" smtClean="0"/>
          </a:p>
          <a:p>
            <a:endParaRPr lang="en-US" sz="3200" dirty="0" smtClean="0"/>
          </a:p>
          <a:p>
            <a:r>
              <a:rPr lang="en-US" sz="3200" dirty="0" smtClean="0"/>
              <a:t>k </a:t>
            </a:r>
            <a:r>
              <a:rPr lang="en-US" sz="3200" dirty="0"/>
              <a:t>= </a:t>
            </a:r>
            <a:r>
              <a:rPr lang="en-US" sz="3200" dirty="0" err="1" smtClean="0"/>
              <a:t>k</a:t>
            </a:r>
            <a:r>
              <a:rPr lang="en-US" sz="3200" baseline="-25000" dirty="0" err="1" smtClean="0"/>
              <a:t>r</a:t>
            </a:r>
            <a:r>
              <a:rPr lang="en-US" sz="3200" dirty="0" err="1" smtClean="0"/>
              <a:t>Pexp</a:t>
            </a:r>
            <a:r>
              <a:rPr lang="en-US" sz="3200" dirty="0" smtClean="0"/>
              <a:t> </a:t>
            </a:r>
            <a:r>
              <a:rPr lang="en-US" sz="3200" dirty="0"/>
              <a:t>(- ΔE/</a:t>
            </a:r>
            <a:r>
              <a:rPr lang="en-US" sz="3200" dirty="0" err="1"/>
              <a:t>k</a:t>
            </a:r>
            <a:r>
              <a:rPr lang="en-US" sz="3200" baseline="-25000" dirty="0" err="1"/>
              <a:t>b</a:t>
            </a:r>
            <a:r>
              <a:rPr lang="en-US" sz="3200" dirty="0" err="1"/>
              <a:t>T</a:t>
            </a:r>
            <a:r>
              <a:rPr lang="en-US" sz="3200" dirty="0"/>
              <a:t>) </a:t>
            </a:r>
            <a:endParaRPr lang="ru-RU" sz="3200" dirty="0"/>
          </a:p>
          <a:p>
            <a:endParaRPr lang="en-US" sz="3200" dirty="0" smtClean="0"/>
          </a:p>
          <a:p>
            <a:r>
              <a:rPr lang="en-US" sz="3200" dirty="0"/>
              <a:t> </a:t>
            </a:r>
            <a:r>
              <a:rPr lang="en-US" sz="3200" dirty="0" err="1" smtClean="0"/>
              <a:t>k</a:t>
            </a:r>
            <a:r>
              <a:rPr lang="en-US" sz="3200" baseline="-25000" dirty="0" err="1" smtClean="0"/>
              <a:t>r</a:t>
            </a:r>
            <a:r>
              <a:rPr lang="en-US" sz="3200" dirty="0" smtClean="0"/>
              <a:t> </a:t>
            </a:r>
            <a:r>
              <a:rPr lang="en-US" sz="3200" dirty="0"/>
              <a:t>= 8</a:t>
            </a:r>
            <a:r>
              <a:rPr lang="ru-RU" sz="3200" dirty="0"/>
              <a:t>К</a:t>
            </a:r>
            <a:r>
              <a:rPr lang="en-US" sz="3200" baseline="-25000" dirty="0" err="1" smtClean="0"/>
              <a:t>b</a:t>
            </a:r>
            <a:r>
              <a:rPr lang="en-US" sz="3200" dirty="0" err="1" smtClean="0"/>
              <a:t>T</a:t>
            </a:r>
            <a:r>
              <a:rPr lang="en-US" sz="3200" dirty="0" smtClean="0"/>
              <a:t>/3η</a:t>
            </a:r>
            <a:r>
              <a:rPr lang="en-US" sz="3200" dirty="0"/>
              <a:t>, </a:t>
            </a:r>
            <a:r>
              <a:rPr lang="en-US" sz="3200" dirty="0" err="1" smtClean="0"/>
              <a:t>k</a:t>
            </a:r>
            <a:r>
              <a:rPr lang="en-US" sz="3200" baseline="-25000" dirty="0" err="1" smtClean="0"/>
              <a:t>r</a:t>
            </a:r>
            <a:r>
              <a:rPr lang="en-US" sz="3200" baseline="-25000" dirty="0"/>
              <a:t> </a:t>
            </a:r>
            <a:r>
              <a:rPr lang="en-US" sz="3200" dirty="0" smtClean="0"/>
              <a:t>- </a:t>
            </a:r>
            <a:r>
              <a:rPr lang="en-US" dirty="0" err="1" smtClean="0"/>
              <a:t>const</a:t>
            </a:r>
            <a:r>
              <a:rPr lang="en-US" dirty="0" smtClean="0"/>
              <a:t> of rapid coagulation</a:t>
            </a:r>
            <a:endParaRPr lang="sma-NO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5610" y="1665027"/>
            <a:ext cx="4135736" cy="3274765"/>
          </a:xfrm>
          <a:prstGeom prst="rect">
            <a:avLst/>
          </a:prstGeom>
        </p:spPr>
      </p:pic>
      <p:pic>
        <p:nvPicPr>
          <p:cNvPr id="5" name="Picture 1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355" y="13643"/>
            <a:ext cx="8337645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896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1026" name="Object 1"/>
          <p:cNvGraphicFramePr>
            <a:graphicFrameLocks noChangeAspect="1"/>
          </p:cNvGraphicFramePr>
          <p:nvPr/>
        </p:nvGraphicFramePr>
        <p:xfrm>
          <a:off x="3117851" y="2057400"/>
          <a:ext cx="4056063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Формула" r:id="rId3" imgW="1625400" imgH="457200" progId="Equation.3">
                  <p:embed/>
                </p:oleObj>
              </mc:Choice>
              <mc:Fallback>
                <p:oleObj name="Формула" r:id="rId3" imgW="16254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7851" y="2057400"/>
                        <a:ext cx="4056063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Прямоугольник 3"/>
          <p:cNvSpPr>
            <a:spLocks noChangeArrowheads="1"/>
          </p:cNvSpPr>
          <p:nvPr/>
        </p:nvSpPr>
        <p:spPr bwMode="auto">
          <a:xfrm>
            <a:off x="3505200" y="1371601"/>
            <a:ext cx="47196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Total concentration of particles</a:t>
            </a:r>
            <a:endParaRPr lang="ru-RU" sz="2800" dirty="0">
              <a:latin typeface="Calibri" pitchFamily="34" charset="0"/>
            </a:endParaRPr>
          </a:p>
        </p:txBody>
      </p:sp>
      <p:sp>
        <p:nvSpPr>
          <p:cNvPr id="1030" name="Прямоугольник 5"/>
          <p:cNvSpPr>
            <a:spLocks noChangeArrowheads="1"/>
          </p:cNvSpPr>
          <p:nvPr/>
        </p:nvSpPr>
        <p:spPr bwMode="auto">
          <a:xfrm>
            <a:off x="1708732" y="3657601"/>
            <a:ext cx="804486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Independence of particles number on time at the rapid coagulation</a:t>
            </a:r>
            <a:endParaRPr lang="ru-RU" sz="2800" dirty="0">
              <a:latin typeface="Calibri" pitchFamily="34" charset="0"/>
            </a:endParaRPr>
          </a:p>
        </p:txBody>
      </p:sp>
      <p:pic>
        <p:nvPicPr>
          <p:cNvPr id="6" name="Picture 1" descr="header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355" y="13643"/>
            <a:ext cx="8337645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828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Изображение 041"/>
          <p:cNvPicPr>
            <a:picLocks noChangeAspect="1" noChangeArrowheads="1"/>
          </p:cNvPicPr>
          <p:nvPr/>
        </p:nvPicPr>
        <p:blipFill>
          <a:blip r:embed="rId2" cstate="print">
            <a:lum contrast="36000"/>
            <a:grayscl/>
            <a:biLevel thresh="50000"/>
          </a:blip>
          <a:srcRect l="65553" t="25128" r="15157" b="60924"/>
          <a:stretch>
            <a:fillRect/>
          </a:stretch>
        </p:blipFill>
        <p:spPr bwMode="auto">
          <a:xfrm>
            <a:off x="3616657" y="2783189"/>
            <a:ext cx="4057934" cy="3358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5"/>
          <p:cNvSpPr>
            <a:spLocks noChangeArrowheads="1"/>
          </p:cNvSpPr>
          <p:nvPr/>
        </p:nvSpPr>
        <p:spPr bwMode="auto">
          <a:xfrm>
            <a:off x="1569493" y="1392073"/>
            <a:ext cx="6797699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Dependence </a:t>
            </a:r>
            <a:r>
              <a:rPr lang="en-US" sz="3200" dirty="0">
                <a:latin typeface="Calibri" pitchFamily="34" charset="0"/>
              </a:rPr>
              <a:t>of particles number on time at the rapid coagulation</a:t>
            </a:r>
            <a:endParaRPr lang="ru-RU" sz="3200" dirty="0">
              <a:latin typeface="Calibri" pitchFamily="34" charset="0"/>
            </a:endParaRPr>
          </a:p>
        </p:txBody>
      </p:sp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355" y="13643"/>
            <a:ext cx="8337645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812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0627" y="1255594"/>
            <a:ext cx="10603173" cy="4921369"/>
          </a:xfrm>
        </p:spPr>
        <p:txBody>
          <a:bodyPr/>
          <a:lstStyle/>
          <a:p>
            <a:r>
              <a:rPr lang="en-US" sz="3200" dirty="0" smtClean="0"/>
              <a:t>Questions?</a:t>
            </a:r>
          </a:p>
          <a:p>
            <a:endParaRPr lang="en-US" sz="3200" dirty="0"/>
          </a:p>
          <a:p>
            <a:r>
              <a:rPr lang="en-US" sz="3200" dirty="0" smtClean="0"/>
              <a:t>Thank you for your attention!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Akbota.Adilbekova@kaznu.kz</a:t>
            </a:r>
            <a:endParaRPr lang="sma-NO" sz="1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355" y="13643"/>
            <a:ext cx="8337645" cy="9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578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223</Words>
  <Application>Microsoft Office PowerPoint</Application>
  <PresentationFormat>Широкоэкранный</PresentationFormat>
  <Paragraphs>48</Paragraphs>
  <Slides>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Адильбекова Акбота</dc:creator>
  <cp:lastModifiedBy>admin</cp:lastModifiedBy>
  <cp:revision>15</cp:revision>
  <cp:lastPrinted>2018-11-26T05:40:59Z</cp:lastPrinted>
  <dcterms:created xsi:type="dcterms:W3CDTF">2018-11-26T05:26:07Z</dcterms:created>
  <dcterms:modified xsi:type="dcterms:W3CDTF">2021-11-07T14:14:33Z</dcterms:modified>
</cp:coreProperties>
</file>